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sldIdLst>
    <p:sldId id="261" r:id="rId2"/>
    <p:sldId id="256" r:id="rId3"/>
    <p:sldId id="257" r:id="rId4"/>
    <p:sldId id="258" r:id="rId5"/>
    <p:sldId id="259" r:id="rId6"/>
    <p:sldId id="260" r:id="rId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85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0" y="0"/>
            <a:ext cx="1222797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1697" y="1871132"/>
            <a:ext cx="6813894" cy="1515533"/>
          </a:xfrm>
        </p:spPr>
        <p:txBody>
          <a:bodyPr anchor="b">
            <a:noAutofit/>
          </a:bodyPr>
          <a:lstStyle>
            <a:lvl1pPr algn="ctr">
              <a:defRPr sz="5398">
                <a:effectLst/>
              </a:defRPr>
            </a:lvl1pPr>
          </a:lstStyle>
          <a:p>
            <a:r>
              <a:rPr lang="en-US"/>
              <a:t>Click to edit Master title style</a:t>
            </a:r>
            <a:endParaRPr lang="en-US" dirty="0"/>
          </a:p>
        </p:txBody>
      </p:sp>
      <p:sp>
        <p:nvSpPr>
          <p:cNvPr id="3" name="Subtitle 2"/>
          <p:cNvSpPr>
            <a:spLocks noGrp="1"/>
          </p:cNvSpPr>
          <p:nvPr>
            <p:ph type="subTitle" idx="1"/>
          </p:nvPr>
        </p:nvSpPr>
        <p:spPr>
          <a:xfrm>
            <a:off x="2691697" y="3657597"/>
            <a:ext cx="6813894" cy="1320802"/>
          </a:xfrm>
        </p:spPr>
        <p:txBody>
          <a:bodyPr anchor="t">
            <a:normAutofit/>
          </a:bodyPr>
          <a:lstStyle>
            <a:lvl1pPr marL="0" indent="0" algn="ct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1154" y="5037663"/>
            <a:ext cx="897233" cy="279400"/>
          </a:xfrm>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a:xfrm>
            <a:off x="2691696" y="5037663"/>
            <a:ext cx="5213277" cy="279400"/>
          </a:xfrm>
        </p:spPr>
        <p:txBody>
          <a:bodyPr/>
          <a:lstStyle/>
          <a:p>
            <a:endParaRPr lang="en-US"/>
          </a:p>
        </p:txBody>
      </p:sp>
      <p:sp>
        <p:nvSpPr>
          <p:cNvPr id="6" name="Slide Number Placeholder 5"/>
          <p:cNvSpPr>
            <a:spLocks noGrp="1"/>
          </p:cNvSpPr>
          <p:nvPr>
            <p:ph type="sldNum" sz="quarter" idx="12"/>
          </p:nvPr>
        </p:nvSpPr>
        <p:spPr>
          <a:xfrm>
            <a:off x="8954568" y="5037663"/>
            <a:ext cx="551023" cy="279400"/>
          </a:xfrm>
        </p:spPr>
        <p:txBody>
          <a:bodyPr/>
          <a:lstStyle/>
          <a:p>
            <a:fld id="{C1FF6DA9-008F-8B48-92A6-B652298478BF}" type="slidenum">
              <a:rPr lang="en-US" smtClean="0"/>
              <a:t>‹#›</a:t>
            </a:fld>
            <a:endParaRPr lang="en-US"/>
          </a:p>
        </p:txBody>
      </p:sp>
      <p:cxnSp>
        <p:nvCxnSpPr>
          <p:cNvPr id="15" name="Straight Connector 14"/>
          <p:cNvCxnSpPr/>
          <p:nvPr/>
        </p:nvCxnSpPr>
        <p:spPr>
          <a:xfrm>
            <a:off x="2691698"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71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4" y="4815415"/>
            <a:ext cx="9607163" cy="566738"/>
          </a:xfrm>
        </p:spPr>
        <p:txBody>
          <a:bodyPr anchor="b">
            <a:normAutofit/>
          </a:bodyPr>
          <a:lstStyle>
            <a:lvl1pPr algn="ctr">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156" y="1041400"/>
            <a:ext cx="10103340"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4" y="5382153"/>
            <a:ext cx="9607163"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0796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84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370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376" y="3352800"/>
            <a:ext cx="8836900" cy="584200"/>
          </a:xfrm>
        </p:spPr>
        <p:txBody>
          <a:bodyPr anchor="ctr">
            <a:normAutofit/>
          </a:bodyPr>
          <a:lstStyle>
            <a:lvl1pPr marL="0" indent="0" algn="r">
              <a:buFontTx/>
              <a:buNone/>
              <a:defRPr sz="19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1295064" y="4343400"/>
            <a:ext cx="9607163"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597507" y="2827870"/>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19" name="Straight Connector 18"/>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40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065" y="3308581"/>
            <a:ext cx="9607165" cy="1468800"/>
          </a:xfrm>
        </p:spPr>
        <p:txBody>
          <a:bodyPr anchor="b">
            <a:normAutofit/>
          </a:bodyPr>
          <a:lstStyle>
            <a:lvl1pPr algn="l">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295064" y="4777381"/>
            <a:ext cx="9607165"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31049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243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064" y="3639312"/>
            <a:ext cx="9607165" cy="886968"/>
          </a:xfrm>
        </p:spPr>
        <p:txBody>
          <a:bodyPr anchor="b">
            <a:normAutofit/>
          </a:bodyPr>
          <a:lstStyle>
            <a:lvl1pPr marL="0" indent="0" algn="l">
              <a:spcBef>
                <a:spcPts val="0"/>
              </a:spcBef>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4" y="4529667"/>
            <a:ext cx="9607165" cy="13462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3" name="TextBox 12"/>
          <p:cNvSpPr txBox="1"/>
          <p:nvPr/>
        </p:nvSpPr>
        <p:spPr>
          <a:xfrm>
            <a:off x="10597507" y="259926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26" name="Straight Connector 25"/>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1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607163"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064" y="3630168"/>
            <a:ext cx="9607165" cy="841248"/>
          </a:xfrm>
        </p:spPr>
        <p:txBody>
          <a:bodyPr anchor="b">
            <a:normAutofit/>
          </a:bodyPr>
          <a:lstStyle>
            <a:lvl1pPr marL="0" indent="0" algn="l">
              <a:spcBef>
                <a:spcPts val="0"/>
              </a:spcBef>
              <a:buNone/>
              <a:defRPr sz="2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3" y="4470400"/>
            <a:ext cx="9607167" cy="1405467"/>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80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721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013" y="982132"/>
            <a:ext cx="1890403"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061" y="982132"/>
            <a:ext cx="743108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8861582"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6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6366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4544" y="1752606"/>
            <a:ext cx="8156563" cy="1822514"/>
          </a:xfrm>
        </p:spPr>
        <p:txBody>
          <a:bodyPr anchor="b">
            <a:normAutofit/>
          </a:bodyPr>
          <a:lstStyle>
            <a:lvl1pPr algn="ctr">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2014542" y="3846052"/>
            <a:ext cx="8156565" cy="954547"/>
          </a:xfrm>
        </p:spPr>
        <p:txBody>
          <a:bodyPr anchor="t">
            <a:normAutofit/>
          </a:bodyPr>
          <a:lstStyle>
            <a:lvl1pPr marL="0" indent="0" algn="ctr">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2012199" y="3710585"/>
            <a:ext cx="81612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36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110"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9734"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2904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063"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063"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9061"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9061"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7/12/2026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18" name="Straight Connector 1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33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7/12/2026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16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0684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474" y="1388534"/>
            <a:ext cx="3717487" cy="1371600"/>
          </a:xfrm>
        </p:spPr>
        <p:txBody>
          <a:bodyPr anchor="b">
            <a:normAutofit/>
          </a:bodyPr>
          <a:lstStyle>
            <a:lvl1pPr algn="ctr">
              <a:defRPr sz="2399" b="0"/>
            </a:lvl1pPr>
          </a:lstStyle>
          <a:p>
            <a:r>
              <a:rPr lang="en-US"/>
              <a:t>Click to edit Master title style</a:t>
            </a:r>
            <a:endParaRPr lang="en-US" dirty="0"/>
          </a:p>
        </p:txBody>
      </p:sp>
      <p:sp>
        <p:nvSpPr>
          <p:cNvPr id="3" name="Content Placeholder 2"/>
          <p:cNvSpPr>
            <a:spLocks noGrp="1"/>
          </p:cNvSpPr>
          <p:nvPr>
            <p:ph idx="1"/>
          </p:nvPr>
        </p:nvSpPr>
        <p:spPr>
          <a:xfrm>
            <a:off x="5417257" y="982132"/>
            <a:ext cx="5468042"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474" y="3031065"/>
            <a:ext cx="3717487" cy="2438404"/>
          </a:xfrm>
        </p:spPr>
        <p:txBody>
          <a:bodyPr anchor="t">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395805" y="2912533"/>
            <a:ext cx="35135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329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1" y="1883832"/>
            <a:ext cx="6240191" cy="1371600"/>
          </a:xfrm>
        </p:spPr>
        <p:txBody>
          <a:bodyPr anchor="b">
            <a:normAutofit/>
          </a:bodyPr>
          <a:lstStyle>
            <a:lvl1pPr algn="ctr">
              <a:defRPr sz="2799"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2724" y="1041400"/>
            <a:ext cx="306254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1" y="3255432"/>
            <a:ext cx="6240191" cy="1828800"/>
          </a:xfrm>
        </p:spPr>
        <p:txBody>
          <a:bodyPr anchor="t">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1320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2" y="0"/>
            <a:ext cx="12226777"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065" y="982133"/>
            <a:ext cx="95986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064" y="2556932"/>
            <a:ext cx="95986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5241" y="5969000"/>
            <a:ext cx="15997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7/12/2026</a:t>
            </a:fld>
            <a:endParaRPr lang="en-US"/>
          </a:p>
        </p:txBody>
      </p:sp>
      <p:sp>
        <p:nvSpPr>
          <p:cNvPr id="5" name="Footer Placeholder 4"/>
          <p:cNvSpPr>
            <a:spLocks noGrp="1"/>
          </p:cNvSpPr>
          <p:nvPr>
            <p:ph type="ftr" sz="quarter" idx="3"/>
          </p:nvPr>
        </p:nvSpPr>
        <p:spPr>
          <a:xfrm>
            <a:off x="1295064" y="5969000"/>
            <a:ext cx="730399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1205" y="5969000"/>
            <a:ext cx="54255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8040646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063" rtl="0" eaLnBrk="1" latinLnBrk="0" hangingPunct="1">
        <a:spcBef>
          <a:spcPct val="0"/>
        </a:spcBef>
        <a:buNone/>
        <a:defRPr sz="439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nerocklaw.com/debt-collection-attorney-miami/"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pinerocklaw.com/demand-lette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inerocklaw.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e Rock Law - Florida Creditor Representation">
            <a:extLst>
              <a:ext uri="{FF2B5EF4-FFF2-40B4-BE49-F238E27FC236}">
                <a16:creationId xmlns:a16="http://schemas.microsoft.com/office/drawing/2014/main" id="{E784173F-5F01-A80F-8AC7-EFB63B0CBB70}"/>
              </a:ext>
            </a:extLst>
          </p:cNvPr>
          <p:cNvPicPr>
            <a:picLocks noChangeAspect="1"/>
          </p:cNvPicPr>
          <p:nvPr/>
        </p:nvPicPr>
        <p:blipFill>
          <a:blip r:embed="rId2"/>
          <a:stretch>
            <a:fillRect/>
          </a:stretch>
        </p:blipFill>
        <p:spPr>
          <a:xfrm>
            <a:off x="3688713" y="857863"/>
            <a:ext cx="4107667" cy="4077931"/>
          </a:xfrm>
          <a:prstGeom prst="rect">
            <a:avLst/>
          </a:prstGeom>
        </p:spPr>
      </p:pic>
      <p:sp>
        <p:nvSpPr>
          <p:cNvPr id="3" name="Rectangle 2">
            <a:extLst>
              <a:ext uri="{FF2B5EF4-FFF2-40B4-BE49-F238E27FC236}">
                <a16:creationId xmlns:a16="http://schemas.microsoft.com/office/drawing/2014/main" id="{5EBA1C4A-FF71-8307-DA9B-D1584EDC505D}"/>
              </a:ext>
            </a:extLst>
          </p:cNvPr>
          <p:cNvSpPr/>
          <p:nvPr/>
        </p:nvSpPr>
        <p:spPr>
          <a:xfrm>
            <a:off x="1679212" y="5415567"/>
            <a:ext cx="9539278" cy="461665"/>
          </a:xfrm>
          <a:prstGeom prst="rect">
            <a:avLst/>
          </a:prstGeom>
          <a:noFill/>
        </p:spPr>
        <p:txBody>
          <a:bodyPr wrap="none" lIns="91440" tIns="45720" rIns="91440" bIns="45720">
            <a:spAutoFit/>
          </a:bodyPr>
          <a:lstStyle/>
          <a:p>
            <a:r>
              <a:rPr lang="en-IN"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Florida Debt Collection Attorney for Commercial &amp; Judgment Recovery</a:t>
            </a:r>
          </a:p>
        </p:txBody>
      </p:sp>
    </p:spTree>
    <p:extLst>
      <p:ext uri="{BB962C8B-B14F-4D97-AF65-F5344CB8AC3E}">
        <p14:creationId xmlns:p14="http://schemas.microsoft.com/office/powerpoint/2010/main" val="426955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_professional_legal_services_advertisement_graphi.png"/>
          <p:cNvPicPr>
            <a:picLocks noChangeAspect="1"/>
          </p:cNvPicPr>
          <p:nvPr/>
        </p:nvPicPr>
        <p:blipFill>
          <a:blip r:embed="rId2"/>
          <a:stretch>
            <a:fillRect/>
          </a:stretch>
        </p:blipFill>
        <p:spPr>
          <a:xfrm>
            <a:off x="6609125" y="655356"/>
            <a:ext cx="4937879" cy="5547288"/>
          </a:xfrm>
          <a:prstGeom prst="rect">
            <a:avLst/>
          </a:prstGeom>
        </p:spPr>
      </p:pic>
      <p:sp>
        <p:nvSpPr>
          <p:cNvPr id="3" name="TextBox 2"/>
          <p:cNvSpPr txBox="1"/>
          <p:nvPr/>
        </p:nvSpPr>
        <p:spPr>
          <a:xfrm>
            <a:off x="747252" y="627370"/>
            <a:ext cx="5647123" cy="584775"/>
          </a:xfrm>
          <a:prstGeom prst="rect">
            <a:avLst/>
          </a:prstGeom>
          <a:noFill/>
        </p:spPr>
        <p:txBody>
          <a:bodyPr wrap="none">
            <a:spAutoFit/>
          </a:bodyPr>
          <a:lstStyle/>
          <a:p>
            <a:pPr>
              <a:defRPr sz="2800"/>
            </a:pPr>
            <a:r>
              <a:rPr sz="3200" b="1" dirty="0"/>
              <a:t>Debt Collection Lawyer Florida</a:t>
            </a:r>
          </a:p>
        </p:txBody>
      </p:sp>
      <p:sp>
        <p:nvSpPr>
          <p:cNvPr id="4" name="TextBox 3">
            <a:extLst>
              <a:ext uri="{FF2B5EF4-FFF2-40B4-BE49-F238E27FC236}">
                <a16:creationId xmlns:a16="http://schemas.microsoft.com/office/drawing/2014/main" id="{ED311F59-9827-9AE1-F444-62E133EDD599}"/>
              </a:ext>
            </a:extLst>
          </p:cNvPr>
          <p:cNvSpPr txBox="1"/>
          <p:nvPr/>
        </p:nvSpPr>
        <p:spPr>
          <a:xfrm>
            <a:off x="747252" y="1347019"/>
            <a:ext cx="5029200" cy="4678204"/>
          </a:xfrm>
          <a:prstGeom prst="rect">
            <a:avLst/>
          </a:prstGeom>
          <a:noFill/>
        </p:spPr>
        <p:txBody>
          <a:bodyPr wrap="square" rtlCol="0">
            <a:spAutoFit/>
          </a:bodyPr>
          <a:lstStyle/>
          <a:p>
            <a:r>
              <a:rPr lang="en-US" sz="2800" dirty="0" err="1"/>
              <a:t>PineRock</a:t>
            </a:r>
            <a:r>
              <a:rPr lang="en-US" sz="2800" dirty="0"/>
              <a:t> Law provides strategic </a:t>
            </a:r>
            <a:r>
              <a:rPr lang="en-US" sz="2800" b="1" dirty="0">
                <a:hlinkClick r:id="rId3"/>
              </a:rPr>
              <a:t>debt recovery services </a:t>
            </a:r>
            <a:r>
              <a:rPr lang="en-US" sz="2800" dirty="0"/>
              <a:t>for businesses across Florida. Our experienced attorneys handle negotiations, demand letters, and litigation with a results-focused approach. We work efficiently to recover outstanding debts while protecting your business relationships and legal interests.</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651" y="695980"/>
            <a:ext cx="4441665" cy="584775"/>
          </a:xfrm>
          <a:prstGeom prst="rect">
            <a:avLst/>
          </a:prstGeom>
          <a:noFill/>
        </p:spPr>
        <p:txBody>
          <a:bodyPr wrap="none">
            <a:spAutoFit/>
          </a:bodyPr>
          <a:lstStyle/>
          <a:p>
            <a:pPr>
              <a:defRPr sz="2800"/>
            </a:pPr>
            <a:r>
              <a:rPr sz="3200" b="1" dirty="0"/>
              <a:t>Debt Collection Services</a:t>
            </a:r>
          </a:p>
        </p:txBody>
      </p:sp>
      <p:sp>
        <p:nvSpPr>
          <p:cNvPr id="4" name="TextBox 3">
            <a:extLst>
              <a:ext uri="{FF2B5EF4-FFF2-40B4-BE49-F238E27FC236}">
                <a16:creationId xmlns:a16="http://schemas.microsoft.com/office/drawing/2014/main" id="{DB68A73C-9AD6-DEF0-8807-246A06A6A05F}"/>
              </a:ext>
            </a:extLst>
          </p:cNvPr>
          <p:cNvSpPr txBox="1"/>
          <p:nvPr/>
        </p:nvSpPr>
        <p:spPr>
          <a:xfrm>
            <a:off x="853818" y="1386348"/>
            <a:ext cx="5240594" cy="4247317"/>
          </a:xfrm>
          <a:prstGeom prst="rect">
            <a:avLst/>
          </a:prstGeom>
          <a:noFill/>
        </p:spPr>
        <p:txBody>
          <a:bodyPr wrap="square" rtlCol="0">
            <a:spAutoFit/>
          </a:bodyPr>
          <a:lstStyle/>
          <a:p>
            <a:r>
              <a:rPr lang="en-US" sz="2800" dirty="0"/>
              <a:t>Our team manages commercial and business debt collection with professionalism. We communicate with debtors, prepare legal notices, negotiate settlements, and pursue court action when necessary. Every case is handled with attention to detail and compliance with Florida law.</a:t>
            </a:r>
          </a:p>
          <a:p>
            <a:endParaRPr lang="en-IN" dirty="0"/>
          </a:p>
        </p:txBody>
      </p:sp>
      <p:pic>
        <p:nvPicPr>
          <p:cNvPr id="6" name="Picture 5">
            <a:extLst>
              <a:ext uri="{FF2B5EF4-FFF2-40B4-BE49-F238E27FC236}">
                <a16:creationId xmlns:a16="http://schemas.microsoft.com/office/drawing/2014/main" id="{D3F184EC-0A1E-1A9A-F2C9-CD1A74EF0D6E}"/>
              </a:ext>
            </a:extLst>
          </p:cNvPr>
          <p:cNvPicPr>
            <a:picLocks noChangeAspect="1"/>
          </p:cNvPicPr>
          <p:nvPr/>
        </p:nvPicPr>
        <p:blipFill>
          <a:blip r:embed="rId2"/>
          <a:stretch>
            <a:fillRect/>
          </a:stretch>
        </p:blipFill>
        <p:spPr>
          <a:xfrm>
            <a:off x="6094411" y="951886"/>
            <a:ext cx="5038111" cy="4305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4624" y="709889"/>
            <a:ext cx="5649880" cy="584775"/>
          </a:xfrm>
          <a:prstGeom prst="rect">
            <a:avLst/>
          </a:prstGeom>
          <a:noFill/>
        </p:spPr>
        <p:txBody>
          <a:bodyPr wrap="none">
            <a:spAutoFit/>
          </a:bodyPr>
          <a:lstStyle/>
          <a:p>
            <a:pPr>
              <a:defRPr sz="2800"/>
            </a:pPr>
            <a:r>
              <a:rPr sz="3200" b="1" dirty="0"/>
              <a:t>Demand Letters &amp; Negotiation</a:t>
            </a:r>
          </a:p>
        </p:txBody>
      </p:sp>
      <p:sp>
        <p:nvSpPr>
          <p:cNvPr id="4" name="TextBox 3">
            <a:extLst>
              <a:ext uri="{FF2B5EF4-FFF2-40B4-BE49-F238E27FC236}">
                <a16:creationId xmlns:a16="http://schemas.microsoft.com/office/drawing/2014/main" id="{7DB6AEAD-C545-12B8-613D-CBBE71072B2C}"/>
              </a:ext>
            </a:extLst>
          </p:cNvPr>
          <p:cNvSpPr txBox="1"/>
          <p:nvPr/>
        </p:nvSpPr>
        <p:spPr>
          <a:xfrm>
            <a:off x="938964" y="1425677"/>
            <a:ext cx="4803076" cy="4247317"/>
          </a:xfrm>
          <a:prstGeom prst="rect">
            <a:avLst/>
          </a:prstGeom>
          <a:noFill/>
        </p:spPr>
        <p:txBody>
          <a:bodyPr wrap="square" rtlCol="0">
            <a:spAutoFit/>
          </a:bodyPr>
          <a:lstStyle/>
          <a:p>
            <a:r>
              <a:rPr lang="en-US" sz="2800" dirty="0"/>
              <a:t>A professionally </a:t>
            </a:r>
            <a:r>
              <a:rPr lang="en-US" sz="2800" b="1" dirty="0">
                <a:hlinkClick r:id="rId2"/>
              </a:rPr>
              <a:t>drafted demand letter </a:t>
            </a:r>
            <a:r>
              <a:rPr lang="en-US" sz="2800" dirty="0"/>
              <a:t>often resolves disputes before litigation. We represent clients during negotiations to maximize recovery while minimizing legal costs. Our attorneys focus on practical solutions that save both time and resources.</a:t>
            </a:r>
          </a:p>
          <a:p>
            <a:endParaRPr lang="en-IN" dirty="0"/>
          </a:p>
        </p:txBody>
      </p:sp>
      <p:pic>
        <p:nvPicPr>
          <p:cNvPr id="6" name="Picture 5">
            <a:extLst>
              <a:ext uri="{FF2B5EF4-FFF2-40B4-BE49-F238E27FC236}">
                <a16:creationId xmlns:a16="http://schemas.microsoft.com/office/drawing/2014/main" id="{E1881DFB-766F-3899-8C1D-0C0E2FEE8BC8}"/>
              </a:ext>
            </a:extLst>
          </p:cNvPr>
          <p:cNvPicPr>
            <a:picLocks noChangeAspect="1"/>
          </p:cNvPicPr>
          <p:nvPr/>
        </p:nvPicPr>
        <p:blipFill>
          <a:blip r:embed="rId3"/>
          <a:stretch>
            <a:fillRect/>
          </a:stretch>
        </p:blipFill>
        <p:spPr>
          <a:xfrm>
            <a:off x="5961369" y="1504335"/>
            <a:ext cx="5288493" cy="43458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_professional_legal_services_advertisement_graphi.png"/>
          <p:cNvPicPr>
            <a:picLocks noChangeAspect="1"/>
          </p:cNvPicPr>
          <p:nvPr/>
        </p:nvPicPr>
        <p:blipFill>
          <a:blip r:embed="rId2"/>
          <a:stretch>
            <a:fillRect/>
          </a:stretch>
        </p:blipFill>
        <p:spPr>
          <a:xfrm>
            <a:off x="6753778" y="853115"/>
            <a:ext cx="4513990" cy="5071084"/>
          </a:xfrm>
          <a:prstGeom prst="rect">
            <a:avLst/>
          </a:prstGeom>
        </p:spPr>
      </p:pic>
      <p:sp>
        <p:nvSpPr>
          <p:cNvPr id="3" name="TextBox 2"/>
          <p:cNvSpPr txBox="1"/>
          <p:nvPr/>
        </p:nvSpPr>
        <p:spPr>
          <a:xfrm>
            <a:off x="1360785" y="833426"/>
            <a:ext cx="2777940" cy="523220"/>
          </a:xfrm>
          <a:prstGeom prst="rect">
            <a:avLst/>
          </a:prstGeom>
          <a:noFill/>
        </p:spPr>
        <p:txBody>
          <a:bodyPr wrap="none">
            <a:spAutoFit/>
          </a:bodyPr>
          <a:lstStyle/>
          <a:p>
            <a:pPr>
              <a:defRPr sz="2800"/>
            </a:pPr>
            <a:r>
              <a:rPr dirty="0"/>
              <a:t>Litigation Support</a:t>
            </a:r>
          </a:p>
        </p:txBody>
      </p:sp>
      <p:sp>
        <p:nvSpPr>
          <p:cNvPr id="4" name="TextBox 3">
            <a:extLst>
              <a:ext uri="{FF2B5EF4-FFF2-40B4-BE49-F238E27FC236}">
                <a16:creationId xmlns:a16="http://schemas.microsoft.com/office/drawing/2014/main" id="{0EA59660-0CC0-AAA6-5C9F-9DD19886699E}"/>
              </a:ext>
            </a:extLst>
          </p:cNvPr>
          <p:cNvSpPr txBox="1"/>
          <p:nvPr/>
        </p:nvSpPr>
        <p:spPr>
          <a:xfrm>
            <a:off x="921057" y="1446445"/>
            <a:ext cx="5132438" cy="4524315"/>
          </a:xfrm>
          <a:prstGeom prst="rect">
            <a:avLst/>
          </a:prstGeom>
          <a:noFill/>
        </p:spPr>
        <p:txBody>
          <a:bodyPr wrap="square" rtlCol="0">
            <a:spAutoFit/>
          </a:bodyPr>
          <a:lstStyle/>
          <a:p>
            <a:r>
              <a:rPr lang="en-US" sz="3200" dirty="0"/>
              <a:t>When negotiations fail, our litigation team is prepared to represent your interests in court. We build strong legal strategies, gather evidence, file claims, and advocate for favorable outcomes. Our goal is efficient and effective debt recovery.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9536" y="705812"/>
            <a:ext cx="3842590" cy="584775"/>
          </a:xfrm>
          <a:prstGeom prst="rect">
            <a:avLst/>
          </a:prstGeom>
          <a:noFill/>
        </p:spPr>
        <p:txBody>
          <a:bodyPr wrap="none">
            <a:spAutoFit/>
          </a:bodyPr>
          <a:lstStyle/>
          <a:p>
            <a:pPr>
              <a:defRPr sz="2800"/>
            </a:pPr>
            <a:r>
              <a:rPr sz="3200" dirty="0"/>
              <a:t>Contact </a:t>
            </a:r>
            <a:r>
              <a:rPr sz="3200" dirty="0" err="1"/>
              <a:t>PineRock</a:t>
            </a:r>
            <a:r>
              <a:rPr sz="3200" dirty="0"/>
              <a:t> Law</a:t>
            </a:r>
          </a:p>
        </p:txBody>
      </p:sp>
      <p:sp>
        <p:nvSpPr>
          <p:cNvPr id="4" name="TextBox 3">
            <a:extLst>
              <a:ext uri="{FF2B5EF4-FFF2-40B4-BE49-F238E27FC236}">
                <a16:creationId xmlns:a16="http://schemas.microsoft.com/office/drawing/2014/main" id="{51769C3D-7609-2DE4-1725-C94AB3D4A65B}"/>
              </a:ext>
            </a:extLst>
          </p:cNvPr>
          <p:cNvSpPr txBox="1"/>
          <p:nvPr/>
        </p:nvSpPr>
        <p:spPr>
          <a:xfrm>
            <a:off x="1042218" y="1368575"/>
            <a:ext cx="5220929" cy="4801314"/>
          </a:xfrm>
          <a:prstGeom prst="rect">
            <a:avLst/>
          </a:prstGeom>
          <a:noFill/>
        </p:spPr>
        <p:txBody>
          <a:bodyPr wrap="square" rtlCol="0">
            <a:spAutoFit/>
          </a:bodyPr>
          <a:lstStyle/>
          <a:p>
            <a:r>
              <a:rPr lang="en-US" sz="3200" dirty="0"/>
              <a:t>Partner with a </a:t>
            </a:r>
            <a:r>
              <a:rPr lang="en-US" sz="3200" b="1" dirty="0">
                <a:hlinkClick r:id="rId2"/>
              </a:rPr>
              <a:t>trusted Florida debt collection law firm </a:t>
            </a:r>
            <a:r>
              <a:rPr lang="en-US" sz="3200" dirty="0"/>
              <a:t>for reliable legal support. Whether you need demand letters, negotiations, or courtroom representation, we are ready to help. Contact us today to discuss your case and begin the recovery process.</a:t>
            </a:r>
          </a:p>
          <a:p>
            <a:endParaRPr lang="en-IN" dirty="0"/>
          </a:p>
        </p:txBody>
      </p:sp>
      <p:pic>
        <p:nvPicPr>
          <p:cNvPr id="6" name="Picture 5">
            <a:extLst>
              <a:ext uri="{FF2B5EF4-FFF2-40B4-BE49-F238E27FC236}">
                <a16:creationId xmlns:a16="http://schemas.microsoft.com/office/drawing/2014/main" id="{7B7CA0C6-32C7-1CB3-7092-DDD9E4E315CF}"/>
              </a:ext>
            </a:extLst>
          </p:cNvPr>
          <p:cNvPicPr>
            <a:picLocks noChangeAspect="1"/>
          </p:cNvPicPr>
          <p:nvPr/>
        </p:nvPicPr>
        <p:blipFill>
          <a:blip r:embed="rId3"/>
          <a:stretch>
            <a:fillRect/>
          </a:stretch>
        </p:blipFill>
        <p:spPr>
          <a:xfrm>
            <a:off x="7138738" y="891222"/>
            <a:ext cx="3931542" cy="507555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53</TotalTime>
  <Words>238</Words>
  <Application>Microsoft Office PowerPoint</Application>
  <PresentationFormat>Custom</PresentationFormat>
  <Paragraphs>11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Sumit Kumar Maurya</cp:lastModifiedBy>
  <cp:revision>2</cp:revision>
  <dcterms:created xsi:type="dcterms:W3CDTF">2013-01-27T09:14:16Z</dcterms:created>
  <dcterms:modified xsi:type="dcterms:W3CDTF">2026-07-12T12:27:45Z</dcterms:modified>
  <cp:category/>
</cp:coreProperties>
</file>